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Montserrat"/>
      <p:regular r:id="rId27"/>
      <p:bold r:id="rId28"/>
      <p:italic r:id="rId29"/>
      <p:boldItalic r:id="rId30"/>
    </p:embeddedFont>
    <p:embeddedFont>
      <p:font typeface="Lato"/>
      <p:regular r:id="rId31"/>
      <p:bold r:id="rId32"/>
      <p:italic r:id="rId33"/>
      <p:boldItalic r:id="rId34"/>
    </p:embeddedFont>
    <p:embeddedFont>
      <p:font typeface="Source Code Pro"/>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Montserrat-bold.fntdata"/><Relationship Id="rId27" Type="http://schemas.openxmlformats.org/officeDocument/2006/relationships/font" Target="fonts/Montserrat-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regular.fntdata"/><Relationship Id="rId30" Type="http://schemas.openxmlformats.org/officeDocument/2006/relationships/font" Target="fonts/Montserrat-boldItalic.fntdata"/><Relationship Id="rId11" Type="http://schemas.openxmlformats.org/officeDocument/2006/relationships/slide" Target="slides/slide6.xml"/><Relationship Id="rId33" Type="http://schemas.openxmlformats.org/officeDocument/2006/relationships/font" Target="fonts/Lato-italic.fntdata"/><Relationship Id="rId10" Type="http://schemas.openxmlformats.org/officeDocument/2006/relationships/slide" Target="slides/slide5.xml"/><Relationship Id="rId32" Type="http://schemas.openxmlformats.org/officeDocument/2006/relationships/font" Target="fonts/Lato-bold.fntdata"/><Relationship Id="rId13" Type="http://schemas.openxmlformats.org/officeDocument/2006/relationships/slide" Target="slides/slide8.xml"/><Relationship Id="rId35" Type="http://schemas.openxmlformats.org/officeDocument/2006/relationships/font" Target="fonts/SourceCodePro-regular.fntdata"/><Relationship Id="rId12" Type="http://schemas.openxmlformats.org/officeDocument/2006/relationships/slide" Target="slides/slide7.xml"/><Relationship Id="rId34" Type="http://schemas.openxmlformats.org/officeDocument/2006/relationships/font" Target="fonts/Lato-boldItalic.fntdata"/><Relationship Id="rId15" Type="http://schemas.openxmlformats.org/officeDocument/2006/relationships/slide" Target="slides/slide10.xml"/><Relationship Id="rId37" Type="http://schemas.openxmlformats.org/officeDocument/2006/relationships/font" Target="fonts/SourceCodePro-italic.fntdata"/><Relationship Id="rId14" Type="http://schemas.openxmlformats.org/officeDocument/2006/relationships/slide" Target="slides/slide9.xml"/><Relationship Id="rId36" Type="http://schemas.openxmlformats.org/officeDocument/2006/relationships/font" Target="fonts/SourceCodePro-bold.fntdata"/><Relationship Id="rId17" Type="http://schemas.openxmlformats.org/officeDocument/2006/relationships/slide" Target="slides/slide12.xml"/><Relationship Id="rId16" Type="http://schemas.openxmlformats.org/officeDocument/2006/relationships/slide" Target="slides/slide11.xml"/><Relationship Id="rId38" Type="http://schemas.openxmlformats.org/officeDocument/2006/relationships/font" Target="fonts/SourceCodePro-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初めまして</a:t>
            </a:r>
            <a:endParaRPr/>
          </a:p>
          <a:p>
            <a:pPr indent="0" lvl="0" marL="0" rtl="0" algn="l">
              <a:spcBef>
                <a:spcPts val="0"/>
              </a:spcBef>
              <a:spcAft>
                <a:spcPts val="0"/>
              </a:spcAft>
              <a:buNone/>
            </a:pPr>
            <a:r>
              <a:rPr lang="ja"/>
              <a:t>いなずまそふとの shun と申します</a:t>
            </a:r>
            <a:endParaRPr/>
          </a:p>
          <a:p>
            <a:pPr indent="0" lvl="0" marL="0" rtl="0" algn="l">
              <a:spcBef>
                <a:spcPts val="0"/>
              </a:spcBef>
              <a:spcAft>
                <a:spcPts val="0"/>
              </a:spcAft>
              <a:buNone/>
            </a:pPr>
            <a:r>
              <a:rPr lang="ja"/>
              <a:t>本日はRPGツクールデきれいなデータ構造を作るというテーマでお話させていただきます</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25d1578ad10_0_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25d1578ad10_0_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まず簡単に自己紹介をさせていただきます</a:t>
            </a:r>
            <a:endParaRPr/>
          </a:p>
          <a:p>
            <a:pPr indent="0" lvl="0" marL="0" rtl="0" algn="l">
              <a:spcBef>
                <a:spcPts val="0"/>
              </a:spcBef>
              <a:spcAft>
                <a:spcPts val="0"/>
              </a:spcAft>
              <a:buNone/>
            </a:pPr>
            <a:r>
              <a:rPr lang="ja"/>
              <a:t>同人サークル「いなずまそふと」の代表を務めています</a:t>
            </a:r>
            <a:endParaRPr/>
          </a:p>
          <a:p>
            <a:pPr indent="0" lvl="0" marL="0" rtl="0" algn="l">
              <a:spcBef>
                <a:spcPts val="0"/>
              </a:spcBef>
              <a:spcAft>
                <a:spcPts val="0"/>
              </a:spcAft>
              <a:buNone/>
            </a:pPr>
            <a:r>
              <a:rPr lang="ja"/>
              <a:t>ゲーム業界には３Dモデラーとして就職し、テクニカルアーティストやマネージャーを経てフリーランスになりました</a:t>
            </a:r>
            <a:endParaRPr/>
          </a:p>
          <a:p>
            <a:pPr indent="0" lvl="0" marL="0" rtl="0" algn="l">
              <a:spcBef>
                <a:spcPts val="0"/>
              </a:spcBef>
              <a:spcAft>
                <a:spcPts val="0"/>
              </a:spcAft>
              <a:buNone/>
            </a:pPr>
            <a:r>
              <a:rPr lang="ja"/>
              <a:t>同人サークルとしては３年、ゲーム制作に関わっている歴でいうと１０年以上になります</a:t>
            </a:r>
            <a:endParaRPr/>
          </a:p>
          <a:p>
            <a:pPr indent="0" lvl="0" marL="0" rtl="0" algn="l">
              <a:spcBef>
                <a:spcPts val="0"/>
              </a:spcBef>
              <a:spcAft>
                <a:spcPts val="0"/>
              </a:spcAft>
              <a:buNone/>
            </a:pPr>
            <a:r>
              <a:rPr lang="ja"/>
              <a:t>誰よりもこれができるというスキルはないのですが、まんべんなく何でもこなします</a:t>
            </a:r>
            <a:endParaRPr/>
          </a:p>
          <a:p>
            <a:pPr indent="0" lvl="0" marL="0" rtl="0" algn="l">
              <a:spcBef>
                <a:spcPts val="0"/>
              </a:spcBef>
              <a:spcAft>
                <a:spcPts val="0"/>
              </a:spcAft>
              <a:buNone/>
            </a:pPr>
            <a:r>
              <a:rPr lang="ja"/>
              <a:t>雑用係です</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5d1578ad10_0_9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5d1578ad10_0_9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ゲーム制作活動の傍ら、制作支援活動を行っています</a:t>
            </a:r>
            <a:endParaRPr/>
          </a:p>
          <a:p>
            <a:pPr indent="0" lvl="0" marL="0" rtl="0" algn="l">
              <a:spcBef>
                <a:spcPts val="0"/>
              </a:spcBef>
              <a:spcAft>
                <a:spcPts val="0"/>
              </a:spcAft>
              <a:buNone/>
            </a:pPr>
            <a:r>
              <a:rPr lang="ja"/>
              <a:t>幣サークルの代表作であるトラトリトルが完成、販売に至ることができたのは</a:t>
            </a:r>
            <a:endParaRPr/>
          </a:p>
          <a:p>
            <a:pPr indent="0" lvl="0" marL="0" rtl="0" algn="l">
              <a:spcBef>
                <a:spcPts val="0"/>
              </a:spcBef>
              <a:spcAft>
                <a:spcPts val="0"/>
              </a:spcAft>
              <a:buNone/>
            </a:pPr>
            <a:r>
              <a:rPr lang="ja"/>
              <a:t>先人達が残してくれた知見であったり、素材やプラグインを開発してくれている人がいたおかげ</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一人で作っているとはいえ、本当に誰の力も借りずに作っているという人はいないはず</a:t>
            </a:r>
            <a:endParaRPr/>
          </a:p>
          <a:p>
            <a:pPr indent="0" lvl="0" marL="0" rtl="0" algn="l">
              <a:spcBef>
                <a:spcPts val="0"/>
              </a:spcBef>
              <a:spcAft>
                <a:spcPts val="0"/>
              </a:spcAft>
              <a:buNone/>
            </a:pPr>
            <a:r>
              <a:rPr lang="ja"/>
              <a:t>少しでもそういったコミュニティにお返しし、界隈が盛り上がってくれることを願い制作支援活動をしています</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キレイごとにも聞こえるかもしれませんが界隈が盛り上がることによって得られる恩恵があります</a:t>
            </a:r>
            <a:endParaRPr/>
          </a:p>
          <a:p>
            <a:pPr indent="0" lvl="0" marL="0" rtl="0" algn="l">
              <a:spcBef>
                <a:spcPts val="0"/>
              </a:spcBef>
              <a:spcAft>
                <a:spcPts val="0"/>
              </a:spcAft>
              <a:buNone/>
            </a:pPr>
            <a:r>
              <a:rPr lang="ja"/>
              <a:t>昨今DLSiteでの売上が１万超えは当たり前、３～４万を越す作品も増えてきています</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年々作品のレベルが上がってきているというのはあるにせよ</a:t>
            </a:r>
            <a:endParaRPr/>
          </a:p>
          <a:p>
            <a:pPr indent="0" lvl="0" marL="0" rtl="0" algn="l">
              <a:spcBef>
                <a:spcPts val="0"/>
              </a:spcBef>
              <a:spcAft>
                <a:spcPts val="0"/>
              </a:spcAft>
              <a:buNone/>
            </a:pPr>
            <a:r>
              <a:rPr lang="ja"/>
              <a:t>数年前に出た作品より今の作品の方が面白いからという単純な理由ではなく</a:t>
            </a:r>
            <a:endParaRPr/>
          </a:p>
          <a:p>
            <a:pPr indent="0" lvl="0" marL="0" rtl="0" algn="l">
              <a:spcBef>
                <a:spcPts val="0"/>
              </a:spcBef>
              <a:spcAft>
                <a:spcPts val="0"/>
              </a:spcAft>
              <a:buNone/>
            </a:pPr>
            <a:r>
              <a:rPr lang="ja"/>
              <a:t>市場規模が拡大していることが大きな理由だと考えています</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少し話がそれてしまいましたが</a:t>
            </a:r>
            <a:endParaRPr/>
          </a:p>
          <a:p>
            <a:pPr indent="0" lvl="0" marL="0" rtl="0" algn="l">
              <a:spcBef>
                <a:spcPts val="0"/>
              </a:spcBef>
              <a:spcAft>
                <a:spcPts val="0"/>
              </a:spcAft>
              <a:buNone/>
            </a:pPr>
            <a:r>
              <a:rPr lang="ja"/>
              <a:t>今回こういった場でお話させていただくのも制作支援活動の一環となっています</a:t>
            </a:r>
            <a:endParaRPr/>
          </a:p>
          <a:p>
            <a:pPr indent="0" lvl="0" marL="0" rtl="0" algn="l">
              <a:spcBef>
                <a:spcPts val="0"/>
              </a:spcBef>
              <a:spcAft>
                <a:spcPts val="0"/>
              </a:spcAft>
              <a:buNone/>
            </a:pPr>
            <a:r>
              <a:rPr lang="ja"/>
              <a:t>少しでも自分の知見がこれからゲーム制作をする人の力になれば幸いです</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そして性DECを主催してくださったくらびすた氏にこの場を借りてお礼申し上げます</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5d1578ad10_0_8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5d1578ad10_0_8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幣サークルの代表作のトラトリトルが販売からちょうど２年、２０２１年１１月３日に発売されました！</a:t>
            </a:r>
            <a:endParaRPr/>
          </a:p>
          <a:p>
            <a:pPr indent="0" lvl="0" marL="0" rtl="0" algn="l">
              <a:spcBef>
                <a:spcPts val="0"/>
              </a:spcBef>
              <a:spcAft>
                <a:spcPts val="0"/>
              </a:spcAft>
              <a:buNone/>
            </a:pPr>
            <a:r>
              <a:rPr lang="ja"/>
              <a:t>いやぁ、時間がたつのは早いものです。</a:t>
            </a:r>
            <a:endParaRPr/>
          </a:p>
          <a:p>
            <a:pPr indent="0" lvl="0" marL="0" rtl="0" algn="l">
              <a:spcBef>
                <a:spcPts val="0"/>
              </a:spcBef>
              <a:spcAft>
                <a:spcPts val="0"/>
              </a:spcAft>
              <a:buNone/>
            </a:pPr>
            <a:r>
              <a:rPr lang="ja"/>
              <a:t>マップ外でもキャラクターが動き回るという他のツクール作品にはない独自性と、それを生かした多数の日常会話と</a:t>
            </a:r>
            <a:endParaRPr/>
          </a:p>
          <a:p>
            <a:pPr indent="0" lvl="0" marL="0" rtl="0" algn="l">
              <a:spcBef>
                <a:spcPts val="0"/>
              </a:spcBef>
              <a:spcAft>
                <a:spcPts val="0"/>
              </a:spcAft>
              <a:buNone/>
            </a:pPr>
            <a:r>
              <a:rPr lang="ja"/>
              <a:t>豊富なセクハラパターン、状況に応じた特殊な反応の数々が好評です</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このゲームどうやって作ったのか、実際のプロジェクトデータを見ながら</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本日のテーマである「RPGツクールでキレイなデータ構造を作る」についてお話していきます。</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5d1578ad10_0_8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5d1578ad10_0_8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ということで本日のテーマ（お品書き）はこちらです</a:t>
            </a:r>
            <a:endParaRPr/>
          </a:p>
          <a:p>
            <a:pPr indent="0" lvl="0" marL="0" rtl="0" algn="l">
              <a:spcBef>
                <a:spcPts val="0"/>
              </a:spcBef>
              <a:spcAft>
                <a:spcPts val="0"/>
              </a:spcAft>
              <a:buNone/>
            </a:pPr>
            <a:r>
              <a:rPr lang="ja"/>
              <a:t>まずはそもそもなぜきれいにする必要があるのか、こちらをお話しした後に</a:t>
            </a:r>
            <a:endParaRPr/>
          </a:p>
          <a:p>
            <a:pPr indent="0" lvl="0" marL="0" rtl="0" algn="l">
              <a:spcBef>
                <a:spcPts val="0"/>
              </a:spcBef>
              <a:spcAft>
                <a:spcPts val="0"/>
              </a:spcAft>
              <a:buNone/>
            </a:pPr>
            <a:r>
              <a:rPr lang="ja"/>
              <a:t>実際のトラトリトルのプロジェクトを見た後、新作のプロジェクトもお見せしたいと思います</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5d1578ad10_0_9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5d1578ad10_0_9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なぜキレイにしておくのか</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5d1578ad10_0_9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5d1578ad10_0_9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はい、体感的に皆さんお分かりだと思いますが</a:t>
            </a:r>
            <a:endParaRPr/>
          </a:p>
          <a:p>
            <a:pPr indent="0" lvl="0" marL="0" rtl="0" algn="l">
              <a:spcBef>
                <a:spcPts val="0"/>
              </a:spcBef>
              <a:spcAft>
                <a:spcPts val="0"/>
              </a:spcAft>
              <a:buNone/>
            </a:pPr>
            <a:r>
              <a:rPr lang="ja"/>
              <a:t>バグが出にくいし、出たとしても修正がしやすいです</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5d1578ad10_0_9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5d1578ad10_0_9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ツクールでゲームを作っていて皆さんこういった経験があるのではないかなと</a:t>
            </a:r>
            <a:endParaRPr/>
          </a:p>
          <a:p>
            <a:pPr indent="0" lvl="0" marL="0" rtl="0" algn="l">
              <a:spcBef>
                <a:spcPts val="0"/>
              </a:spcBef>
              <a:spcAft>
                <a:spcPts val="0"/>
              </a:spcAft>
              <a:buNone/>
            </a:pPr>
            <a:r>
              <a:rPr lang="ja"/>
              <a:t>正直ツクールじゃなくてもあると思います、今回ツクールの話を例にしていますが</a:t>
            </a:r>
            <a:endParaRPr/>
          </a:p>
          <a:p>
            <a:pPr indent="0" lvl="0" marL="0" rtl="0" algn="l">
              <a:spcBef>
                <a:spcPts val="0"/>
              </a:spcBef>
              <a:spcAft>
                <a:spcPts val="0"/>
              </a:spcAft>
              <a:buNone/>
            </a:pPr>
            <a:r>
              <a:rPr lang="ja"/>
              <a:t>どんなツールを使用してもおなじことではあります</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5d1578ad10_0_9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5d1578ad10_0_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5d1578ad10_0_9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25d1578ad10_0_9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ja">
                <a:solidFill>
                  <a:schemeClr val="dk1"/>
                </a:solidFill>
              </a:rPr>
              <a:t>ここまでで５分</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左右のイベントスクリプトはどちらも特定の曜日ごとの処理を振り分けているものです</a:t>
            </a:r>
            <a:endParaRPr/>
          </a:p>
          <a:p>
            <a:pPr indent="0" lvl="0" marL="0" rtl="0" algn="l">
              <a:spcBef>
                <a:spcPts val="0"/>
              </a:spcBef>
              <a:spcAft>
                <a:spcPts val="0"/>
              </a:spcAft>
              <a:buNone/>
            </a:pPr>
            <a:r>
              <a:rPr lang="ja"/>
              <a:t>階層が深いと見づらいと感じませんか？</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今は条件分岐の中が注釈だけなのでまだマシですが</a:t>
            </a:r>
            <a:endParaRPr/>
          </a:p>
          <a:p>
            <a:pPr indent="0" lvl="0" marL="0" rtl="0" algn="l">
              <a:spcBef>
                <a:spcPts val="0"/>
              </a:spcBef>
              <a:spcAft>
                <a:spcPts val="0"/>
              </a:spcAft>
              <a:buNone/>
            </a:pPr>
            <a:r>
              <a:rPr lang="ja"/>
              <a:t>処理を追加し始めるとわけがわからなくなります</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たとえば変数の値が０～５の数値でそれぞれ条件分岐する処理を作るとする場合</a:t>
            </a:r>
            <a:endParaRPr/>
          </a:p>
          <a:p>
            <a:pPr indent="0" lvl="0" marL="0" rtl="0" algn="l">
              <a:spcBef>
                <a:spcPts val="0"/>
              </a:spcBef>
              <a:spcAft>
                <a:spcPts val="0"/>
              </a:spcAft>
              <a:buNone/>
            </a:pPr>
            <a:r>
              <a:rPr lang="ja"/>
              <a:t>それ以外の分岐を使用する必要がありません</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（ただし条件分岐内で変数が変更されない場合）</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5d1578ad10_0_9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5d1578ad10_0_9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さらに条件を分岐させて呼び出すだけのコモンイベントと</a:t>
            </a:r>
            <a:endParaRPr/>
          </a:p>
          <a:p>
            <a:pPr indent="0" lvl="0" marL="0" rtl="0" algn="l">
              <a:spcBef>
                <a:spcPts val="0"/>
              </a:spcBef>
              <a:spcAft>
                <a:spcPts val="0"/>
              </a:spcAft>
              <a:buNone/>
            </a:pPr>
            <a:r>
              <a:rPr lang="ja"/>
              <a:t>実際に処理を記述するコモンイベントを分けるとさらにわかりやすい構造になります</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5d1578ad10_0_9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5d1578ad10_0_9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ループとループの中断を使用することで</a:t>
            </a:r>
            <a:endParaRPr/>
          </a:p>
          <a:p>
            <a:pPr indent="0" lvl="0" marL="0" rtl="0" algn="l">
              <a:spcBef>
                <a:spcPts val="0"/>
              </a:spcBef>
              <a:spcAft>
                <a:spcPts val="0"/>
              </a:spcAft>
              <a:buNone/>
            </a:pPr>
            <a:r>
              <a:rPr lang="ja"/>
              <a:t>乱数による分岐処理をこのように書くことができます</a:t>
            </a:r>
            <a:endParaRPr/>
          </a:p>
          <a:p>
            <a:pPr indent="0" lvl="0" marL="0" rtl="0" algn="l">
              <a:spcBef>
                <a:spcPts val="0"/>
              </a:spcBef>
              <a:spcAft>
                <a:spcPts val="0"/>
              </a:spcAft>
              <a:buNone/>
            </a:pPr>
            <a:r>
              <a:rPr lang="ja"/>
              <a:t>条件を満たさないときのループの中断コマンドを忘れて無限ループになりがちなので注意が必要ですが</a:t>
            </a:r>
            <a:endParaRPr/>
          </a:p>
          <a:p>
            <a:pPr indent="0" lvl="0" marL="0" rtl="0" algn="l">
              <a:spcBef>
                <a:spcPts val="0"/>
              </a:spcBef>
              <a:spcAft>
                <a:spcPts val="0"/>
              </a:spcAft>
              <a:buNone/>
            </a:pPr>
            <a:r>
              <a:rPr lang="ja"/>
              <a:t>条件を満たすとき、それ以外の時で分岐が複雑になるよりはわかりやすいのではないかなと思っています</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5d1578ad10_0_9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25d1578ad10_0_9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5d1578ad10_0_8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5d1578ad10_0_8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ja" sz="1400">
                <a:solidFill>
                  <a:srgbClr val="424242"/>
                </a:solidFill>
                <a:latin typeface="Source Code Pro"/>
                <a:ea typeface="Source Code Pro"/>
                <a:cs typeface="Source Code Pro"/>
                <a:sym typeface="Source Code Pro"/>
              </a:rPr>
              <a:t>キャラごとにコモンがまとまっている</a:t>
            </a:r>
            <a:endParaRPr sz="1400">
              <a:solidFill>
                <a:srgbClr val="424242"/>
              </a:solidFill>
              <a:latin typeface="Source Code Pro"/>
              <a:ea typeface="Source Code Pro"/>
              <a:cs typeface="Source Code Pro"/>
              <a:sym typeface="Source Code Pro"/>
            </a:endParaRPr>
          </a:p>
          <a:p>
            <a:pPr indent="0" lvl="0" marL="0" rtl="0" algn="l">
              <a:lnSpc>
                <a:spcPct val="115000"/>
              </a:lnSpc>
              <a:spcBef>
                <a:spcPts val="1200"/>
              </a:spcBef>
              <a:spcAft>
                <a:spcPts val="0"/>
              </a:spcAft>
              <a:buNone/>
            </a:pPr>
            <a:r>
              <a:rPr lang="ja" sz="1400">
                <a:solidFill>
                  <a:srgbClr val="424242"/>
                </a:solidFill>
                <a:latin typeface="Source Code Pro"/>
                <a:ea typeface="Source Code Pro"/>
                <a:cs typeface="Source Code Pro"/>
                <a:sym typeface="Source Code Pro"/>
              </a:rPr>
              <a:t>変数などもキャラごとにまとまってる</a:t>
            </a:r>
            <a:endParaRPr sz="1400">
              <a:solidFill>
                <a:srgbClr val="424242"/>
              </a:solidFill>
              <a:latin typeface="Source Code Pro"/>
              <a:ea typeface="Source Code Pro"/>
              <a:cs typeface="Source Code Pro"/>
              <a:sym typeface="Source Code Pro"/>
            </a:endParaRPr>
          </a:p>
          <a:p>
            <a:pPr indent="0" lvl="0" marL="0" rtl="0" algn="l">
              <a:lnSpc>
                <a:spcPct val="115000"/>
              </a:lnSpc>
              <a:spcBef>
                <a:spcPts val="1200"/>
              </a:spcBef>
              <a:spcAft>
                <a:spcPts val="0"/>
              </a:spcAft>
              <a:buNone/>
            </a:pPr>
            <a:r>
              <a:rPr lang="ja" sz="1400">
                <a:solidFill>
                  <a:srgbClr val="424242"/>
                </a:solidFill>
                <a:latin typeface="Source Code Pro"/>
                <a:ea typeface="Source Code Pro"/>
                <a:cs typeface="Source Code Pro"/>
                <a:sym typeface="Source Code Pro"/>
              </a:rPr>
              <a:t>コモンや変数の番号で、一のけた十のけたが同じものは</a:t>
            </a:r>
            <a:endParaRPr sz="1400">
              <a:solidFill>
                <a:srgbClr val="424242"/>
              </a:solidFill>
              <a:latin typeface="Source Code Pro"/>
              <a:ea typeface="Source Code Pro"/>
              <a:cs typeface="Source Code Pro"/>
              <a:sym typeface="Source Code Pro"/>
            </a:endParaRPr>
          </a:p>
          <a:p>
            <a:pPr indent="0" lvl="0" marL="0" rtl="0" algn="l">
              <a:lnSpc>
                <a:spcPct val="115000"/>
              </a:lnSpc>
              <a:spcBef>
                <a:spcPts val="1200"/>
              </a:spcBef>
              <a:spcAft>
                <a:spcPts val="0"/>
              </a:spcAft>
              <a:buNone/>
            </a:pPr>
            <a:r>
              <a:rPr lang="ja" sz="1400">
                <a:solidFill>
                  <a:srgbClr val="424242"/>
                </a:solidFill>
                <a:latin typeface="Source Code Pro"/>
                <a:ea typeface="Source Code Pro"/>
                <a:cs typeface="Source Code Pro"/>
                <a:sym typeface="Source Code Pro"/>
              </a:rPr>
              <a:t>対象となるキャラが違うだけで処理は同一のものになる</a:t>
            </a:r>
            <a:endParaRPr sz="1400">
              <a:solidFill>
                <a:srgbClr val="424242"/>
              </a:solidFill>
              <a:latin typeface="Source Code Pro"/>
              <a:ea typeface="Source Code Pro"/>
              <a:cs typeface="Source Code Pro"/>
              <a:sym typeface="Source Code Pro"/>
            </a:endParaRPr>
          </a:p>
          <a:p>
            <a:pPr indent="0" lvl="0" marL="0" rtl="0" algn="l">
              <a:spcBef>
                <a:spcPts val="120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5d1578ad10_0_9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5d1578ad10_0_9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キャラ事に１段目はすかーとめくり、おさわり、といったいたずらスキルごとのイベントが並んでいる作りになっています</a:t>
            </a:r>
            <a:endParaRPr/>
          </a:p>
          <a:p>
            <a:pPr indent="0" lvl="0" marL="0" rtl="0" algn="l">
              <a:spcBef>
                <a:spcPts val="0"/>
              </a:spcBef>
              <a:spcAft>
                <a:spcPts val="0"/>
              </a:spcAft>
              <a:buNone/>
            </a:pPr>
            <a:r>
              <a:rPr lang="ja"/>
              <a:t>２段目は曜日、時間ごとのイベントになっていて</a:t>
            </a:r>
            <a:endParaRPr/>
          </a:p>
          <a:p>
            <a:pPr indent="0" lvl="0" marL="0" rtl="0" algn="l">
              <a:spcBef>
                <a:spcPts val="0"/>
              </a:spcBef>
              <a:spcAft>
                <a:spcPts val="0"/>
              </a:spcAft>
              <a:buNone/>
            </a:pPr>
            <a:r>
              <a:rPr lang="ja"/>
              <a:t>３段目はおねだりスキルのイベントが並んでいます</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5d1578ad10_0_9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5d1578ad10_0_9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はい、偉そうにプロジェクトをお見せしていますが</a:t>
            </a:r>
            <a:endParaRPr/>
          </a:p>
          <a:p>
            <a:pPr indent="0" lvl="0" marL="0" rtl="0" algn="l">
              <a:spcBef>
                <a:spcPts val="0"/>
              </a:spcBef>
              <a:spcAft>
                <a:spcPts val="0"/>
              </a:spcAft>
              <a:buNone/>
            </a:pPr>
            <a:r>
              <a:rPr lang="ja"/>
              <a:t>じゃあトラトリトルで完璧に出来たかと言いますと、できていません</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時にはスマートな方法ではなく力技で解決しなければならない状況に追い込まることもあるでしょう</a:t>
            </a:r>
            <a:endParaRPr/>
          </a:p>
          <a:p>
            <a:pPr indent="0" lvl="0" marL="0" rtl="0" algn="l">
              <a:spcBef>
                <a:spcPts val="0"/>
              </a:spcBef>
              <a:spcAft>
                <a:spcPts val="0"/>
              </a:spcAft>
              <a:buNone/>
            </a:pPr>
            <a:r>
              <a:rPr lang="ja"/>
              <a:t>ただそれは最後の手段にとっておきましょう</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25d1578ad10_0_9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25d1578ad10_0_9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ここまで聞いてきたツクール経験者は</a:t>
            </a:r>
            <a:endParaRPr/>
          </a:p>
          <a:p>
            <a:pPr indent="0" lvl="0" marL="0" rtl="0" algn="l">
              <a:spcBef>
                <a:spcPts val="0"/>
              </a:spcBef>
              <a:spcAft>
                <a:spcPts val="0"/>
              </a:spcAft>
              <a:buNone/>
            </a:pPr>
            <a:r>
              <a:rPr lang="ja"/>
              <a:t>簡単に言ってくれるなと思われるでしょう</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ツクールの仕様上、一度決めた変数やコモンイベントの順番を入れ替えることが困難です</a:t>
            </a:r>
            <a:endParaRPr/>
          </a:p>
          <a:p>
            <a:pPr indent="0" lvl="0" marL="0" rtl="0" algn="l">
              <a:spcBef>
                <a:spcPts val="0"/>
              </a:spcBef>
              <a:spcAft>
                <a:spcPts val="0"/>
              </a:spcAft>
              <a:buNone/>
            </a:pPr>
            <a:r>
              <a:rPr lang="ja"/>
              <a:t>そのため、開発が長期間にわたるほど変数やコモンイベントがカオス化しておくのが常識です</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5d1578ad10_0_8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25d1578ad10_0_8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ja"/>
              <a:t>ということでツールを作りました</a:t>
            </a:r>
            <a:endParaRPr/>
          </a:p>
          <a:p>
            <a:pPr indent="0" lvl="0" marL="0" rtl="0" algn="l">
              <a:lnSpc>
                <a:spcPct val="115000"/>
              </a:lnSpc>
              <a:spcBef>
                <a:spcPts val="1200"/>
              </a:spcBef>
              <a:spcAft>
                <a:spcPts val="0"/>
              </a:spcAft>
              <a:buNone/>
            </a:pPr>
            <a:r>
              <a:rPr lang="ja"/>
              <a:t>Database Cleanup Tool</a:t>
            </a:r>
            <a:endParaRPr/>
          </a:p>
          <a:p>
            <a:pPr indent="0" lvl="0" marL="0" rtl="0" algn="l">
              <a:lnSpc>
                <a:spcPct val="115000"/>
              </a:lnSpc>
              <a:spcBef>
                <a:spcPts val="1200"/>
              </a:spcBef>
              <a:spcAft>
                <a:spcPts val="0"/>
              </a:spcAft>
              <a:buNone/>
            </a:pPr>
            <a:r>
              <a:rPr lang="ja"/>
              <a:t>ツクールストアとSteamで販売中です</a:t>
            </a:r>
            <a:endParaRPr/>
          </a:p>
          <a:p>
            <a:pPr indent="0" lvl="0" marL="0" rtl="0" algn="l">
              <a:lnSpc>
                <a:spcPct val="115000"/>
              </a:lnSpc>
              <a:spcBef>
                <a:spcPts val="1200"/>
              </a:spcBef>
              <a:spcAft>
                <a:spcPts val="0"/>
              </a:spcAft>
              <a:buNone/>
            </a:pPr>
            <a:r>
              <a:rPr lang="ja"/>
              <a:t>あらゆるデータベースで順番を入れ替えて、更に使用しているイベント</a:t>
            </a:r>
            <a:endParaRPr/>
          </a:p>
          <a:p>
            <a:pPr indent="0" lvl="0" marL="0" rtl="0" algn="l">
              <a:lnSpc>
                <a:spcPct val="115000"/>
              </a:lnSpc>
              <a:spcBef>
                <a:spcPts val="1200"/>
              </a:spcBef>
              <a:spcAft>
                <a:spcPts val="0"/>
              </a:spcAft>
              <a:buNone/>
            </a:pPr>
            <a:r>
              <a:rPr lang="ja"/>
              <a:t>スクリプトでの記述なども自動的に新しいIDに変更されるようになっています</a:t>
            </a:r>
            <a:endParaRPr/>
          </a:p>
          <a:p>
            <a:pPr indent="0" lvl="0" marL="0" rtl="0" algn="l">
              <a:lnSpc>
                <a:spcPct val="115000"/>
              </a:lnSpc>
              <a:spcBef>
                <a:spcPts val="1200"/>
              </a:spcBef>
              <a:spcAft>
                <a:spcPts val="0"/>
              </a:spcAft>
              <a:buNone/>
            </a:pPr>
            <a:r>
              <a:rPr lang="ja"/>
              <a:t>今回時間の関係で実演はしませんが、youtubeに動画も上がっているのでそちらご覧になっていただければなと思います</a:t>
            </a:r>
            <a:endParaRPr/>
          </a:p>
          <a:p>
            <a:pPr indent="0" lvl="0" marL="0" rtl="0" algn="l">
              <a:lnSpc>
                <a:spcPct val="115000"/>
              </a:lnSpc>
              <a:spcBef>
                <a:spcPts val="1200"/>
              </a:spcBef>
              <a:spcAft>
                <a:spcPts val="1200"/>
              </a:spcAft>
              <a:buClr>
                <a:schemeClr val="dk1"/>
              </a:buClr>
              <a:buSzPts val="1100"/>
              <a:buFont typeface="Arial"/>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25d1578ad10_0_8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25d1578ad10_0_8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もう一つ、トラトリトルでも使用したマップのイベントを呼び出すプラグインですが</a:t>
            </a:r>
            <a:endParaRPr/>
          </a:p>
          <a:p>
            <a:pPr indent="0" lvl="0" marL="0" rtl="0" algn="l">
              <a:spcBef>
                <a:spcPts val="0"/>
              </a:spcBef>
              <a:spcAft>
                <a:spcPts val="0"/>
              </a:spcAft>
              <a:buNone/>
            </a:pPr>
            <a:r>
              <a:rPr lang="ja"/>
              <a:t>MZに移行し、新作を開発するにあたって機能拡張をしています</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こちらのプラグインですが、呼び出せるマップを一つではなく複数設定できるようになり</a:t>
            </a:r>
            <a:endParaRPr/>
          </a:p>
          <a:p>
            <a:pPr indent="0" lvl="0" marL="0" rtl="0" algn="l">
              <a:spcBef>
                <a:spcPts val="0"/>
              </a:spcBef>
              <a:spcAft>
                <a:spcPts val="0"/>
              </a:spcAft>
              <a:buNone/>
            </a:pPr>
            <a:r>
              <a:rPr lang="ja"/>
              <a:t>マップIDを使用した呼び出しからキー（マップを識別する文字列）を指定することでイベントを呼び出せるようになっています。</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5d1578ad10_0_10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25d1578ad10_0_10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こちらのプラグインに関しては Ci-en で無料配布をする予定です</a:t>
            </a:r>
            <a:endParaRPr/>
          </a:p>
          <a:p>
            <a:pPr indent="0" lvl="0" marL="0" rtl="0" algn="l">
              <a:spcBef>
                <a:spcPts val="0"/>
              </a:spcBef>
              <a:spcAft>
                <a:spcPts val="0"/>
              </a:spcAft>
              <a:buNone/>
            </a:pPr>
            <a:r>
              <a:rPr lang="ja"/>
              <a:t>すみません、忙しくてまだ投稿できていないです</a:t>
            </a:r>
            <a:endParaRPr/>
          </a:p>
          <a:p>
            <a:pPr indent="0" lvl="0" marL="0" rtl="0" algn="l">
              <a:spcBef>
                <a:spcPts val="0"/>
              </a:spcBef>
              <a:spcAft>
                <a:spcPts val="0"/>
              </a:spcAft>
              <a:buNone/>
            </a:pPr>
            <a:r>
              <a:rPr lang="ja"/>
              <a:t>投稿したらぜひダウンロードして利用してみてください！</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25d1578ad10_0_17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25d1578ad10_0_17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rmAutofit/>
          </a:bodyPr>
          <a:lstStyle>
            <a:lvl1pPr lvl="0" rtl="0">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SzPts val="1300"/>
              <a:buNone/>
              <a:defRPr/>
            </a:lvl1pPr>
            <a:lvl2pPr lvl="1" rtl="0">
              <a:lnSpc>
                <a:spcPct val="100000"/>
              </a:lnSpc>
              <a:spcBef>
                <a:spcPts val="0"/>
              </a:spcBef>
              <a:spcAft>
                <a:spcPts val="0"/>
              </a:spcAft>
              <a:buSzPts val="1300"/>
              <a:buNone/>
              <a:defRPr sz="1300"/>
            </a:lvl2pPr>
            <a:lvl3pPr lvl="2" rtl="0">
              <a:lnSpc>
                <a:spcPct val="100000"/>
              </a:lnSpc>
              <a:spcBef>
                <a:spcPts val="0"/>
              </a:spcBef>
              <a:spcAft>
                <a:spcPts val="0"/>
              </a:spcAft>
              <a:buSzPts val="1300"/>
              <a:buNone/>
              <a:defRPr sz="1300"/>
            </a:lvl3pPr>
            <a:lvl4pPr lvl="3" rtl="0">
              <a:lnSpc>
                <a:spcPct val="100000"/>
              </a:lnSpc>
              <a:spcBef>
                <a:spcPts val="0"/>
              </a:spcBef>
              <a:spcAft>
                <a:spcPts val="0"/>
              </a:spcAft>
              <a:buSzPts val="1300"/>
              <a:buNone/>
              <a:defRPr sz="1300"/>
            </a:lvl4pPr>
            <a:lvl5pPr lvl="4" rtl="0">
              <a:lnSpc>
                <a:spcPct val="100000"/>
              </a:lnSpc>
              <a:spcBef>
                <a:spcPts val="0"/>
              </a:spcBef>
              <a:spcAft>
                <a:spcPts val="0"/>
              </a:spcAft>
              <a:buSzPts val="1300"/>
              <a:buNone/>
              <a:defRPr sz="1300"/>
            </a:lvl5pPr>
            <a:lvl6pPr lvl="5" rtl="0">
              <a:lnSpc>
                <a:spcPct val="100000"/>
              </a:lnSpc>
              <a:spcBef>
                <a:spcPts val="0"/>
              </a:spcBef>
              <a:spcAft>
                <a:spcPts val="0"/>
              </a:spcAft>
              <a:buSzPts val="1300"/>
              <a:buNone/>
              <a:defRPr sz="1300"/>
            </a:lvl6pPr>
            <a:lvl7pPr lvl="6" rtl="0">
              <a:lnSpc>
                <a:spcPct val="100000"/>
              </a:lnSpc>
              <a:spcBef>
                <a:spcPts val="0"/>
              </a:spcBef>
              <a:spcAft>
                <a:spcPts val="0"/>
              </a:spcAft>
              <a:buSzPts val="1300"/>
              <a:buNone/>
              <a:defRPr sz="1300"/>
            </a:lvl7pPr>
            <a:lvl8pPr lvl="7" rtl="0">
              <a:lnSpc>
                <a:spcPct val="100000"/>
              </a:lnSpc>
              <a:spcBef>
                <a:spcPts val="0"/>
              </a:spcBef>
              <a:spcAft>
                <a:spcPts val="0"/>
              </a:spcAft>
              <a:buSzPts val="1300"/>
              <a:buNone/>
              <a:defRPr sz="1300"/>
            </a:lvl8pPr>
            <a:lvl9pPr lvl="8" rtl="0">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SzPts val="1300"/>
              <a:buNone/>
              <a:defRPr/>
            </a:lvl1pPr>
            <a:lvl2pPr lvl="1" rtl="0">
              <a:lnSpc>
                <a:spcPct val="100000"/>
              </a:lnSpc>
              <a:spcBef>
                <a:spcPts val="0"/>
              </a:spcBef>
              <a:spcAft>
                <a:spcPts val="0"/>
              </a:spcAft>
              <a:buSzPts val="1300"/>
              <a:buNone/>
              <a:defRPr sz="1300"/>
            </a:lvl2pPr>
            <a:lvl3pPr lvl="2" rtl="0">
              <a:lnSpc>
                <a:spcPct val="100000"/>
              </a:lnSpc>
              <a:spcBef>
                <a:spcPts val="0"/>
              </a:spcBef>
              <a:spcAft>
                <a:spcPts val="0"/>
              </a:spcAft>
              <a:buSzPts val="1300"/>
              <a:buNone/>
              <a:defRPr sz="1300"/>
            </a:lvl3pPr>
            <a:lvl4pPr lvl="3" rtl="0">
              <a:lnSpc>
                <a:spcPct val="100000"/>
              </a:lnSpc>
              <a:spcBef>
                <a:spcPts val="0"/>
              </a:spcBef>
              <a:spcAft>
                <a:spcPts val="0"/>
              </a:spcAft>
              <a:buSzPts val="1300"/>
              <a:buNone/>
              <a:defRPr sz="1300"/>
            </a:lvl4pPr>
            <a:lvl5pPr lvl="4" rtl="0">
              <a:lnSpc>
                <a:spcPct val="100000"/>
              </a:lnSpc>
              <a:spcBef>
                <a:spcPts val="0"/>
              </a:spcBef>
              <a:spcAft>
                <a:spcPts val="0"/>
              </a:spcAft>
              <a:buSzPts val="1300"/>
              <a:buNone/>
              <a:defRPr sz="1300"/>
            </a:lvl5pPr>
            <a:lvl6pPr lvl="5" rtl="0">
              <a:lnSpc>
                <a:spcPct val="100000"/>
              </a:lnSpc>
              <a:spcBef>
                <a:spcPts val="0"/>
              </a:spcBef>
              <a:spcAft>
                <a:spcPts val="0"/>
              </a:spcAft>
              <a:buSzPts val="1300"/>
              <a:buNone/>
              <a:defRPr sz="1300"/>
            </a:lvl6pPr>
            <a:lvl7pPr lvl="6" rtl="0">
              <a:lnSpc>
                <a:spcPct val="100000"/>
              </a:lnSpc>
              <a:spcBef>
                <a:spcPts val="0"/>
              </a:spcBef>
              <a:spcAft>
                <a:spcPts val="0"/>
              </a:spcAft>
              <a:buSzPts val="1300"/>
              <a:buNone/>
              <a:defRPr sz="1300"/>
            </a:lvl7pPr>
            <a:lvl8pPr lvl="7" rtl="0">
              <a:lnSpc>
                <a:spcPct val="100000"/>
              </a:lnSpc>
              <a:spcBef>
                <a:spcPts val="0"/>
              </a:spcBef>
              <a:spcAft>
                <a:spcPts val="0"/>
              </a:spcAft>
              <a:buSzPts val="1300"/>
              <a:buNone/>
              <a:defRPr sz="1300"/>
            </a:lvl8pPr>
            <a:lvl9pPr lvl="8" rtl="0">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rmAutofit/>
          </a:bodyPr>
          <a:lstStyle>
            <a:lvl1pPr lvl="0" rtl="0">
              <a:spcBef>
                <a:spcPts val="0"/>
              </a:spcBef>
              <a:spcAft>
                <a:spcPts val="0"/>
              </a:spcAft>
              <a:buSzPts val="8000"/>
              <a:buNone/>
              <a:defRPr sz="8000"/>
            </a:lvl1pPr>
            <a:lvl2pPr lvl="1" rtl="0">
              <a:spcBef>
                <a:spcPts val="0"/>
              </a:spcBef>
              <a:spcAft>
                <a:spcPts val="0"/>
              </a:spcAft>
              <a:buSzPts val="8000"/>
              <a:buNone/>
              <a:defRPr sz="8000"/>
            </a:lvl2pPr>
            <a:lvl3pPr lvl="2" rtl="0">
              <a:spcBef>
                <a:spcPts val="0"/>
              </a:spcBef>
              <a:spcAft>
                <a:spcPts val="0"/>
              </a:spcAft>
              <a:buSzPts val="8000"/>
              <a:buNone/>
              <a:defRPr sz="8000"/>
            </a:lvl3pPr>
            <a:lvl4pPr lvl="3" rtl="0">
              <a:spcBef>
                <a:spcPts val="0"/>
              </a:spcBef>
              <a:spcAft>
                <a:spcPts val="0"/>
              </a:spcAft>
              <a:buSzPts val="8000"/>
              <a:buNone/>
              <a:defRPr sz="8000"/>
            </a:lvl4pPr>
            <a:lvl5pPr lvl="4" rtl="0">
              <a:spcBef>
                <a:spcPts val="0"/>
              </a:spcBef>
              <a:spcAft>
                <a:spcPts val="0"/>
              </a:spcAft>
              <a:buSzPts val="8000"/>
              <a:buNone/>
              <a:defRPr sz="8000"/>
            </a:lvl5pPr>
            <a:lvl6pPr lvl="5" rtl="0">
              <a:spcBef>
                <a:spcPts val="0"/>
              </a:spcBef>
              <a:spcAft>
                <a:spcPts val="0"/>
              </a:spcAft>
              <a:buSzPts val="8000"/>
              <a:buNone/>
              <a:defRPr sz="8000"/>
            </a:lvl6pPr>
            <a:lvl7pPr lvl="6" rtl="0">
              <a:spcBef>
                <a:spcPts val="0"/>
              </a:spcBef>
              <a:spcAft>
                <a:spcPts val="0"/>
              </a:spcAft>
              <a:buSzPts val="8000"/>
              <a:buNone/>
              <a:defRPr sz="8000"/>
            </a:lvl7pPr>
            <a:lvl8pPr lvl="7" rtl="0">
              <a:spcBef>
                <a:spcPts val="0"/>
              </a:spcBef>
              <a:spcAft>
                <a:spcPts val="0"/>
              </a:spcAft>
              <a:buSzPts val="8000"/>
              <a:buNone/>
              <a:defRPr sz="8000"/>
            </a:lvl8pPr>
            <a:lvl9pPr lvl="8" rtl="0">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rtl="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rtl="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rtl="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rtl="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rtl="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rtl="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rtl="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rtl="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rtl="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lt1"/>
                </a:solidFill>
                <a:latin typeface="Lato"/>
                <a:ea typeface="Lato"/>
                <a:cs typeface="Lato"/>
                <a:sym typeface="Lato"/>
              </a:defRPr>
            </a:lvl1pPr>
            <a:lvl2pPr lvl="1" rtl="0" algn="r">
              <a:buNone/>
              <a:defRPr sz="1000">
                <a:solidFill>
                  <a:schemeClr val="lt1"/>
                </a:solidFill>
                <a:latin typeface="Lato"/>
                <a:ea typeface="Lato"/>
                <a:cs typeface="Lato"/>
                <a:sym typeface="Lato"/>
              </a:defRPr>
            </a:lvl2pPr>
            <a:lvl3pPr lvl="2" rtl="0" algn="r">
              <a:buNone/>
              <a:defRPr sz="1000">
                <a:solidFill>
                  <a:schemeClr val="lt1"/>
                </a:solidFill>
                <a:latin typeface="Lato"/>
                <a:ea typeface="Lato"/>
                <a:cs typeface="Lato"/>
                <a:sym typeface="Lato"/>
              </a:defRPr>
            </a:lvl3pPr>
            <a:lvl4pPr lvl="3" rtl="0" algn="r">
              <a:buNone/>
              <a:defRPr sz="1000">
                <a:solidFill>
                  <a:schemeClr val="lt1"/>
                </a:solidFill>
                <a:latin typeface="Lato"/>
                <a:ea typeface="Lato"/>
                <a:cs typeface="Lato"/>
                <a:sym typeface="Lato"/>
              </a:defRPr>
            </a:lvl4pPr>
            <a:lvl5pPr lvl="4" rtl="0" algn="r">
              <a:buNone/>
              <a:defRPr sz="1000">
                <a:solidFill>
                  <a:schemeClr val="lt1"/>
                </a:solidFill>
                <a:latin typeface="Lato"/>
                <a:ea typeface="Lato"/>
                <a:cs typeface="Lato"/>
                <a:sym typeface="Lato"/>
              </a:defRPr>
            </a:lvl5pPr>
            <a:lvl6pPr lvl="5" rtl="0" algn="r">
              <a:buNone/>
              <a:defRPr sz="1000">
                <a:solidFill>
                  <a:schemeClr val="lt1"/>
                </a:solidFill>
                <a:latin typeface="Lato"/>
                <a:ea typeface="Lato"/>
                <a:cs typeface="Lato"/>
                <a:sym typeface="Lato"/>
              </a:defRPr>
            </a:lvl6pPr>
            <a:lvl7pPr lvl="6" rtl="0" algn="r">
              <a:buNone/>
              <a:defRPr sz="1000">
                <a:solidFill>
                  <a:schemeClr val="lt1"/>
                </a:solidFill>
                <a:latin typeface="Lato"/>
                <a:ea typeface="Lato"/>
                <a:cs typeface="Lato"/>
                <a:sym typeface="Lato"/>
              </a:defRPr>
            </a:lvl7pPr>
            <a:lvl8pPr lvl="7" rtl="0" algn="r">
              <a:buNone/>
              <a:defRPr sz="1000">
                <a:solidFill>
                  <a:schemeClr val="lt1"/>
                </a:solidFill>
                <a:latin typeface="Lato"/>
                <a:ea typeface="Lato"/>
                <a:cs typeface="Lato"/>
                <a:sym typeface="Lato"/>
              </a:defRPr>
            </a:lvl8pPr>
            <a:lvl9pPr lvl="8" rtl="0"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13"/>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4"/>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a:t>自己紹介 </a:t>
            </a:r>
            <a:endParaRPr/>
          </a:p>
        </p:txBody>
      </p:sp>
      <p:sp>
        <p:nvSpPr>
          <p:cNvPr id="140" name="Google Shape;140;p14"/>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sz="1600"/>
              <a:t>shun</a:t>
            </a:r>
            <a:endParaRPr sz="1600"/>
          </a:p>
          <a:p>
            <a:pPr indent="0" lvl="0" marL="0" rtl="0" algn="l">
              <a:spcBef>
                <a:spcPts val="1200"/>
              </a:spcBef>
              <a:spcAft>
                <a:spcPts val="0"/>
              </a:spcAft>
              <a:buNone/>
            </a:pPr>
            <a:r>
              <a:rPr lang="ja" sz="1600"/>
              <a:t>同人サークル</a:t>
            </a:r>
            <a:r>
              <a:rPr lang="ja" sz="1600"/>
              <a:t>「</a:t>
            </a:r>
            <a:r>
              <a:rPr lang="ja" sz="1600"/>
              <a:t>いなずまそふと」代表</a:t>
            </a:r>
            <a:endParaRPr sz="1600"/>
          </a:p>
          <a:p>
            <a:pPr indent="0" lvl="0" marL="0" rtl="0" algn="l">
              <a:spcBef>
                <a:spcPts val="1200"/>
              </a:spcBef>
              <a:spcAft>
                <a:spcPts val="0"/>
              </a:spcAft>
              <a:buNone/>
            </a:pPr>
            <a:r>
              <a:rPr lang="ja" sz="1600"/>
              <a:t>３Dモデラーとしてゲーム会社に入社し、TAやマネージャーを経て独立</a:t>
            </a:r>
            <a:endParaRPr sz="1600"/>
          </a:p>
          <a:p>
            <a:pPr indent="0" lvl="0" marL="0" rtl="0" algn="l">
              <a:spcBef>
                <a:spcPts val="1200"/>
              </a:spcBef>
              <a:spcAft>
                <a:spcPts val="0"/>
              </a:spcAft>
              <a:buNone/>
            </a:pPr>
            <a:r>
              <a:rPr lang="ja" sz="1600"/>
              <a:t>同人サークルとしては３年、ゲーム制作に関わった歴は１０年以上</a:t>
            </a:r>
            <a:endParaRPr sz="1600"/>
          </a:p>
          <a:p>
            <a:pPr indent="0" lvl="0" marL="0" rtl="0" algn="l">
              <a:spcBef>
                <a:spcPts val="1200"/>
              </a:spcBef>
              <a:spcAft>
                <a:spcPts val="0"/>
              </a:spcAft>
              <a:buNone/>
            </a:pPr>
            <a:r>
              <a:rPr lang="ja" sz="1600"/>
              <a:t>C#(Unity),python,javascript などがちょっとできる</a:t>
            </a:r>
            <a:endParaRPr sz="1600"/>
          </a:p>
          <a:p>
            <a:pPr indent="0" lvl="0" marL="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5"/>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a:t>開発支援活動もやってます</a:t>
            </a:r>
            <a:endParaRPr/>
          </a:p>
        </p:txBody>
      </p:sp>
      <p:sp>
        <p:nvSpPr>
          <p:cNvPr id="146" name="Google Shape;146;p15"/>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7" name="Google Shape;147;p15"/>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6"/>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a:t>代表作　トラトリトル</a:t>
            </a:r>
            <a:endParaRPr/>
          </a:p>
        </p:txBody>
      </p:sp>
      <p:sp>
        <p:nvSpPr>
          <p:cNvPr id="153" name="Google Shape;153;p16"/>
          <p:cNvSpPr txBox="1"/>
          <p:nvPr>
            <p:ph idx="1" type="body"/>
          </p:nvPr>
        </p:nvSpPr>
        <p:spPr>
          <a:xfrm>
            <a:off x="1297500" y="1567550"/>
            <a:ext cx="34032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a:t>本日で発売からちょうど２年！</a:t>
            </a:r>
            <a:endParaRPr/>
          </a:p>
          <a:p>
            <a:pPr indent="0" lvl="0" marL="0" rtl="0" algn="l">
              <a:spcBef>
                <a:spcPts val="1200"/>
              </a:spcBef>
              <a:spcAft>
                <a:spcPts val="0"/>
              </a:spcAft>
              <a:buNone/>
            </a:pPr>
            <a:r>
              <a:rPr lang="ja"/>
              <a:t>マップ外でもキャラクターが動き回るという独自のプラグインを開発</a:t>
            </a:r>
            <a:endParaRPr/>
          </a:p>
          <a:p>
            <a:pPr indent="0" lvl="0" marL="0" rtl="0" algn="l">
              <a:spcBef>
                <a:spcPts val="1200"/>
              </a:spcBef>
              <a:spcAft>
                <a:spcPts val="0"/>
              </a:spcAft>
              <a:buNone/>
            </a:pPr>
            <a:r>
              <a:rPr lang="ja"/>
              <a:t>状況に応じた多数の会話を用意</a:t>
            </a:r>
            <a:endParaRPr/>
          </a:p>
          <a:p>
            <a:pPr indent="0" lvl="0" marL="0" rtl="0" algn="l">
              <a:spcBef>
                <a:spcPts val="1200"/>
              </a:spcBef>
              <a:spcAft>
                <a:spcPts val="0"/>
              </a:spcAft>
              <a:buNone/>
            </a:pPr>
            <a:r>
              <a:rPr lang="ja"/>
              <a:t>生活感を重要視した作品</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ja"/>
              <a:t>プログラム、スクリプター、シナリオ（一部）などを担当</a:t>
            </a:r>
            <a:endParaRPr/>
          </a:p>
        </p:txBody>
      </p:sp>
      <p:pic>
        <p:nvPicPr>
          <p:cNvPr id="154" name="Google Shape;154;p16"/>
          <p:cNvPicPr preferRelativeResize="0"/>
          <p:nvPr/>
        </p:nvPicPr>
        <p:blipFill>
          <a:blip r:embed="rId3">
            <a:alphaModFix/>
          </a:blip>
          <a:stretch>
            <a:fillRect/>
          </a:stretch>
        </p:blipFill>
        <p:spPr>
          <a:xfrm>
            <a:off x="4724488" y="1437875"/>
            <a:ext cx="4215725" cy="3161800"/>
          </a:xfrm>
          <a:prstGeom prst="rect">
            <a:avLst/>
          </a:prstGeom>
          <a:noFill/>
          <a:ln>
            <a:noFill/>
          </a:ln>
        </p:spPr>
      </p:pic>
      <p:sp>
        <p:nvSpPr>
          <p:cNvPr id="155" name="Google Shape;155;p16"/>
          <p:cNvSpPr txBox="1"/>
          <p:nvPr>
            <p:ph idx="2" type="body"/>
          </p:nvPr>
        </p:nvSpPr>
        <p:spPr>
          <a:xfrm>
            <a:off x="4933221" y="1567550"/>
            <a:ext cx="34032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7"/>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a:t>今日のテーマ（お品書き）</a:t>
            </a:r>
            <a:endParaRPr/>
          </a:p>
        </p:txBody>
      </p:sp>
      <p:sp>
        <p:nvSpPr>
          <p:cNvPr id="161" name="Google Shape;161;p17"/>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361950" lvl="0" marL="457200" rtl="0" algn="l">
              <a:spcBef>
                <a:spcPts val="0"/>
              </a:spcBef>
              <a:spcAft>
                <a:spcPts val="0"/>
              </a:spcAft>
              <a:buSzPts val="2100"/>
              <a:buChar char="●"/>
            </a:pPr>
            <a:r>
              <a:rPr lang="ja" sz="2100"/>
              <a:t>キレイなデータ構造を作る</a:t>
            </a:r>
            <a:endParaRPr sz="2100"/>
          </a:p>
          <a:p>
            <a:pPr indent="-330200" lvl="1" marL="914400" rtl="0" algn="l">
              <a:spcBef>
                <a:spcPts val="0"/>
              </a:spcBef>
              <a:spcAft>
                <a:spcPts val="0"/>
              </a:spcAft>
              <a:buSzPts val="1600"/>
              <a:buChar char="○"/>
            </a:pPr>
            <a:r>
              <a:rPr lang="ja" sz="1600"/>
              <a:t>そもそもなぜキレイにしておく必要があるのか</a:t>
            </a:r>
            <a:endParaRPr sz="1600"/>
          </a:p>
          <a:p>
            <a:pPr indent="-330200" lvl="1" marL="914400" rtl="0" algn="l">
              <a:spcBef>
                <a:spcPts val="0"/>
              </a:spcBef>
              <a:spcAft>
                <a:spcPts val="0"/>
              </a:spcAft>
              <a:buSzPts val="1600"/>
              <a:buChar char="○"/>
            </a:pPr>
            <a:r>
              <a:rPr lang="ja" sz="1600"/>
              <a:t>ちょっとしたテクニックの紹介</a:t>
            </a:r>
            <a:endParaRPr sz="1600"/>
          </a:p>
          <a:p>
            <a:pPr indent="-330200" lvl="1" marL="914400" rtl="0" algn="l">
              <a:spcBef>
                <a:spcPts val="0"/>
              </a:spcBef>
              <a:spcAft>
                <a:spcPts val="0"/>
              </a:spcAft>
              <a:buSzPts val="1600"/>
              <a:buChar char="○"/>
            </a:pPr>
            <a:r>
              <a:rPr lang="ja" sz="1600"/>
              <a:t>実際にトラトリトルのプロジェクトを見てみる</a:t>
            </a:r>
            <a:endParaRPr sz="1600"/>
          </a:p>
          <a:p>
            <a:pPr indent="-330200" lvl="1" marL="914400" rtl="0" algn="l">
              <a:spcBef>
                <a:spcPts val="0"/>
              </a:spcBef>
              <a:spcAft>
                <a:spcPts val="0"/>
              </a:spcAft>
              <a:buSzPts val="1600"/>
              <a:buChar char="○"/>
            </a:pPr>
            <a:r>
              <a:rPr lang="ja" sz="1600"/>
              <a:t>開発した便利ツールの紹介</a:t>
            </a:r>
            <a:endParaRPr sz="1600"/>
          </a:p>
          <a:p>
            <a:pPr indent="-330200" lvl="1" marL="914400" rtl="0" algn="l">
              <a:spcBef>
                <a:spcPts val="0"/>
              </a:spcBef>
              <a:spcAft>
                <a:spcPts val="0"/>
              </a:spcAft>
              <a:buSzPts val="1600"/>
              <a:buChar char="○"/>
            </a:pPr>
            <a:r>
              <a:rPr lang="ja" sz="1600"/>
              <a:t>開発した便利プラグインの紹介</a:t>
            </a:r>
            <a:endParaRPr sz="1600"/>
          </a:p>
          <a:p>
            <a:pPr indent="-330200" lvl="1" marL="914400" rtl="0" algn="l">
              <a:spcBef>
                <a:spcPts val="0"/>
              </a:spcBef>
              <a:spcAft>
                <a:spcPts val="0"/>
              </a:spcAft>
              <a:buSzPts val="1600"/>
              <a:buChar char="○"/>
            </a:pPr>
            <a:r>
              <a:rPr lang="ja" sz="1600"/>
              <a:t>新作のプロジェクトを見てみる（時間があれば）</a:t>
            </a:r>
            <a:endParaRPr sz="16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8"/>
          <p:cNvSpPr txBox="1"/>
          <p:nvPr>
            <p:ph type="title"/>
          </p:nvPr>
        </p:nvSpPr>
        <p:spPr>
          <a:xfrm>
            <a:off x="823850" y="2053000"/>
            <a:ext cx="4587000" cy="11487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ja"/>
              <a:t>なぜキレイにしておく？</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9"/>
          <p:cNvSpPr txBox="1"/>
          <p:nvPr>
            <p:ph type="title"/>
          </p:nvPr>
        </p:nvSpPr>
        <p:spPr>
          <a:xfrm>
            <a:off x="823850" y="2053000"/>
            <a:ext cx="5503500" cy="11487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ja"/>
              <a:t>バグが出にくい！</a:t>
            </a:r>
            <a:endParaRPr/>
          </a:p>
          <a:p>
            <a:pPr indent="0" lvl="0" marL="0" rtl="0" algn="l">
              <a:spcBef>
                <a:spcPts val="0"/>
              </a:spcBef>
              <a:spcAft>
                <a:spcPts val="0"/>
              </a:spcAft>
              <a:buNone/>
            </a:pPr>
            <a:r>
              <a:rPr lang="ja"/>
              <a:t>バグの原因を突き止めやすい！</a:t>
            </a:r>
            <a:endParaRPr/>
          </a:p>
          <a:p>
            <a:pPr indent="0" lvl="0" marL="0" rtl="0" algn="l">
              <a:spcBef>
                <a:spcPts val="0"/>
              </a:spcBef>
              <a:spcAft>
                <a:spcPts val="0"/>
              </a:spcAft>
              <a:buNone/>
            </a:pPr>
            <a:r>
              <a:rPr lang="ja"/>
              <a:t>バグが修正しやすい！</a:t>
            </a:r>
            <a:endParaRPr/>
          </a:p>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0"/>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a:t>こんな経験はありませんか？</a:t>
            </a:r>
            <a:endParaRPr/>
          </a:p>
        </p:txBody>
      </p:sp>
      <p:sp>
        <p:nvSpPr>
          <p:cNvPr id="177" name="Google Shape;177;p20"/>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361950" lvl="0" marL="457200" rtl="0" algn="l">
              <a:spcBef>
                <a:spcPts val="0"/>
              </a:spcBef>
              <a:spcAft>
                <a:spcPts val="0"/>
              </a:spcAft>
              <a:buSzPts val="2100"/>
              <a:buChar char="●"/>
            </a:pPr>
            <a:r>
              <a:rPr lang="ja" sz="2100"/>
              <a:t>バグが出たけど…</a:t>
            </a:r>
            <a:endParaRPr sz="2100"/>
          </a:p>
          <a:p>
            <a:pPr indent="-323850" lvl="1" marL="914400" rtl="0" algn="l">
              <a:spcBef>
                <a:spcPts val="0"/>
              </a:spcBef>
              <a:spcAft>
                <a:spcPts val="0"/>
              </a:spcAft>
              <a:buSzPts val="1500"/>
              <a:buChar char="○"/>
            </a:pPr>
            <a:r>
              <a:rPr lang="ja" sz="1500"/>
              <a:t>どの変数やスイッチが原因かわからない</a:t>
            </a:r>
            <a:endParaRPr sz="1500"/>
          </a:p>
          <a:p>
            <a:pPr indent="-323850" lvl="1" marL="914400" rtl="0" algn="l">
              <a:spcBef>
                <a:spcPts val="0"/>
              </a:spcBef>
              <a:spcAft>
                <a:spcPts val="0"/>
              </a:spcAft>
              <a:buSzPts val="1500"/>
              <a:buChar char="○"/>
            </a:pPr>
            <a:r>
              <a:rPr lang="ja" sz="1500"/>
              <a:t>そもそもどのイベント（コモンイベント）だ？</a:t>
            </a:r>
            <a:endParaRPr sz="1500"/>
          </a:p>
          <a:p>
            <a:pPr indent="-323850" lvl="1" marL="914400" rtl="0" algn="l">
              <a:spcBef>
                <a:spcPts val="0"/>
              </a:spcBef>
              <a:spcAft>
                <a:spcPts val="0"/>
              </a:spcAft>
              <a:buSzPts val="1500"/>
              <a:buChar char="○"/>
            </a:pPr>
            <a:r>
              <a:rPr lang="ja" sz="1500"/>
              <a:t>探すのに時間がかかる…</a:t>
            </a:r>
            <a:endParaRPr sz="1500"/>
          </a:p>
          <a:p>
            <a:pPr indent="-323850" lvl="1" marL="914400" rtl="0" algn="l">
              <a:spcBef>
                <a:spcPts val="0"/>
              </a:spcBef>
              <a:spcAft>
                <a:spcPts val="0"/>
              </a:spcAft>
              <a:buSzPts val="1500"/>
              <a:buChar char="○"/>
            </a:pPr>
            <a:r>
              <a:rPr lang="ja" sz="1500"/>
              <a:t>見つけたイベントページがそもそもの原因じゃなかった…</a:t>
            </a:r>
            <a:endParaRPr sz="1500"/>
          </a:p>
          <a:p>
            <a:pPr indent="-323850" lvl="1" marL="914400" rtl="0" algn="l">
              <a:spcBef>
                <a:spcPts val="0"/>
              </a:spcBef>
              <a:spcAft>
                <a:spcPts val="0"/>
              </a:spcAft>
              <a:buSzPts val="1500"/>
              <a:buChar char="○"/>
            </a:pPr>
            <a:r>
              <a:rPr lang="ja" sz="1500"/>
              <a:t>原因はわからないけど力技で何とかした</a:t>
            </a:r>
            <a:endParaRPr sz="1500"/>
          </a:p>
          <a:p>
            <a:pPr indent="-323850" lvl="1" marL="914400" rtl="0" algn="l">
              <a:spcBef>
                <a:spcPts val="0"/>
              </a:spcBef>
              <a:spcAft>
                <a:spcPts val="0"/>
              </a:spcAft>
              <a:buSzPts val="1500"/>
              <a:buChar char="○"/>
            </a:pPr>
            <a:r>
              <a:rPr lang="ja" sz="1500"/>
              <a:t>力技で実装したところがバグってる…</a:t>
            </a:r>
            <a:endParaRPr sz="1500"/>
          </a:p>
          <a:p>
            <a:pPr indent="-323850" lvl="1" marL="914400" rtl="0" algn="l">
              <a:spcBef>
                <a:spcPts val="0"/>
              </a:spcBef>
              <a:spcAft>
                <a:spcPts val="0"/>
              </a:spcAft>
              <a:buSzPts val="1500"/>
              <a:buChar char="○"/>
            </a:pPr>
            <a:r>
              <a:rPr lang="ja" sz="1500"/>
              <a:t>原因を突き止めて直したら今度は力技のせいでバグってる…</a:t>
            </a:r>
            <a:endParaRPr sz="1500"/>
          </a:p>
          <a:p>
            <a:pPr indent="-323850" lvl="1" marL="914400" rtl="0" algn="l">
              <a:spcBef>
                <a:spcPts val="0"/>
              </a:spcBef>
              <a:spcAft>
                <a:spcPts val="0"/>
              </a:spcAft>
              <a:buSzPts val="1500"/>
              <a:buChar char="○"/>
            </a:pPr>
            <a:r>
              <a:rPr lang="ja" sz="1500"/>
              <a:t>etc</a:t>
            </a:r>
            <a:endParaRPr sz="15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1"/>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a:t>なぜキレイにしておく？</a:t>
            </a:r>
            <a:endParaRPr/>
          </a:p>
        </p:txBody>
      </p:sp>
      <p:sp>
        <p:nvSpPr>
          <p:cNvPr id="183" name="Google Shape;183;p21"/>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sz="1900"/>
              <a:t>複雑（汚い）な構造はバグの温床になりえる</a:t>
            </a:r>
            <a:endParaRPr sz="1900"/>
          </a:p>
          <a:p>
            <a:pPr indent="0" lvl="0" marL="0" rtl="0" algn="l">
              <a:spcBef>
                <a:spcPts val="1200"/>
              </a:spcBef>
              <a:spcAft>
                <a:spcPts val="0"/>
              </a:spcAft>
              <a:buNone/>
            </a:pPr>
            <a:r>
              <a:rPr lang="ja" sz="1900"/>
              <a:t>一覧性を高くしておくことで未然にバグを防ぐことと</a:t>
            </a:r>
            <a:endParaRPr sz="1900"/>
          </a:p>
          <a:p>
            <a:pPr indent="0" lvl="0" marL="0" rtl="0" algn="l">
              <a:spcBef>
                <a:spcPts val="1200"/>
              </a:spcBef>
              <a:spcAft>
                <a:spcPts val="0"/>
              </a:spcAft>
              <a:buNone/>
            </a:pPr>
            <a:r>
              <a:rPr lang="ja" sz="1900"/>
              <a:t>バグが発生しても原因がわかりやすいようにしておくことが</a:t>
            </a:r>
            <a:endParaRPr sz="1900"/>
          </a:p>
          <a:p>
            <a:pPr indent="0" lvl="0" marL="0" rtl="0" algn="l">
              <a:spcBef>
                <a:spcPts val="1200"/>
              </a:spcBef>
              <a:spcAft>
                <a:spcPts val="1200"/>
              </a:spcAft>
              <a:buNone/>
            </a:pPr>
            <a:r>
              <a:rPr lang="ja" sz="1900"/>
              <a:t>長期間にわたるゲーム開発ではとても重要</a:t>
            </a:r>
            <a:endParaRPr sz="19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2"/>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a:t>ちょっとしたテクニックの紹介</a:t>
            </a:r>
            <a:endParaRPr/>
          </a:p>
        </p:txBody>
      </p:sp>
      <p:sp>
        <p:nvSpPr>
          <p:cNvPr id="189" name="Google Shape;189;p22"/>
          <p:cNvSpPr txBox="1"/>
          <p:nvPr>
            <p:ph idx="1" type="body"/>
          </p:nvPr>
        </p:nvSpPr>
        <p:spPr>
          <a:xfrm>
            <a:off x="610050" y="1374775"/>
            <a:ext cx="3403200" cy="29112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ja" sz="1800"/>
              <a:t>階層が深い</a:t>
            </a:r>
            <a:endParaRPr sz="1800"/>
          </a:p>
        </p:txBody>
      </p:sp>
      <p:sp>
        <p:nvSpPr>
          <p:cNvPr id="190" name="Google Shape;190;p22"/>
          <p:cNvSpPr txBox="1"/>
          <p:nvPr>
            <p:ph idx="2" type="body"/>
          </p:nvPr>
        </p:nvSpPr>
        <p:spPr>
          <a:xfrm>
            <a:off x="5130759" y="1374775"/>
            <a:ext cx="3403200" cy="29112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ja" sz="1800"/>
              <a:t>フラット</a:t>
            </a:r>
            <a:endParaRPr sz="1800"/>
          </a:p>
        </p:txBody>
      </p:sp>
      <p:pic>
        <p:nvPicPr>
          <p:cNvPr id="191" name="Google Shape;191;p22"/>
          <p:cNvPicPr preferRelativeResize="0"/>
          <p:nvPr/>
        </p:nvPicPr>
        <p:blipFill>
          <a:blip r:embed="rId3">
            <a:alphaModFix/>
          </a:blip>
          <a:stretch>
            <a:fillRect/>
          </a:stretch>
        </p:blipFill>
        <p:spPr>
          <a:xfrm>
            <a:off x="155850" y="1983987"/>
            <a:ext cx="4311600" cy="2709831"/>
          </a:xfrm>
          <a:prstGeom prst="rect">
            <a:avLst/>
          </a:prstGeom>
          <a:noFill/>
          <a:ln>
            <a:noFill/>
          </a:ln>
        </p:spPr>
      </p:pic>
      <p:pic>
        <p:nvPicPr>
          <p:cNvPr id="192" name="Google Shape;192;p22"/>
          <p:cNvPicPr preferRelativeResize="0"/>
          <p:nvPr/>
        </p:nvPicPr>
        <p:blipFill>
          <a:blip r:embed="rId4">
            <a:alphaModFix/>
          </a:blip>
          <a:stretch>
            <a:fillRect/>
          </a:stretch>
        </p:blipFill>
        <p:spPr>
          <a:xfrm>
            <a:off x="4670338" y="1984000"/>
            <a:ext cx="4324027" cy="2709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3"/>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a:t>ちょっとしたテクニックの紹介</a:t>
            </a:r>
            <a:endParaRPr/>
          </a:p>
        </p:txBody>
      </p:sp>
      <p:sp>
        <p:nvSpPr>
          <p:cNvPr id="198" name="Google Shape;198;p23"/>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ja"/>
              <a:t>階層が深い</a:t>
            </a:r>
            <a:endParaRPr/>
          </a:p>
        </p:txBody>
      </p:sp>
      <p:sp>
        <p:nvSpPr>
          <p:cNvPr id="199" name="Google Shape;199;p23"/>
          <p:cNvSpPr txBox="1"/>
          <p:nvPr>
            <p:ph idx="4294967295" type="body"/>
          </p:nvPr>
        </p:nvSpPr>
        <p:spPr>
          <a:xfrm>
            <a:off x="4832400" y="1468825"/>
            <a:ext cx="3999900" cy="30999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ja"/>
              <a:t>フラット</a:t>
            </a:r>
            <a:endParaRPr/>
          </a:p>
        </p:txBody>
      </p:sp>
      <p:pic>
        <p:nvPicPr>
          <p:cNvPr id="200" name="Google Shape;200;p23"/>
          <p:cNvPicPr preferRelativeResize="0"/>
          <p:nvPr/>
        </p:nvPicPr>
        <p:blipFill>
          <a:blip r:embed="rId3">
            <a:alphaModFix/>
          </a:blip>
          <a:stretch>
            <a:fillRect/>
          </a:stretch>
        </p:blipFill>
        <p:spPr>
          <a:xfrm>
            <a:off x="1646604" y="1181437"/>
            <a:ext cx="5850796" cy="36746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4"/>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a:t>乱数による分岐をフラットに</a:t>
            </a:r>
            <a:endParaRPr/>
          </a:p>
        </p:txBody>
      </p:sp>
      <p:sp>
        <p:nvSpPr>
          <p:cNvPr id="206" name="Google Shape;206;p24"/>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ja"/>
              <a:t>階層が深い</a:t>
            </a:r>
            <a:endParaRPr/>
          </a:p>
        </p:txBody>
      </p:sp>
      <p:sp>
        <p:nvSpPr>
          <p:cNvPr id="207" name="Google Shape;207;p24"/>
          <p:cNvSpPr txBox="1"/>
          <p:nvPr>
            <p:ph idx="4294967295" type="body"/>
          </p:nvPr>
        </p:nvSpPr>
        <p:spPr>
          <a:xfrm>
            <a:off x="4832400" y="1468825"/>
            <a:ext cx="3999900" cy="30999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ja"/>
              <a:t>フラット</a:t>
            </a:r>
            <a:endParaRPr/>
          </a:p>
        </p:txBody>
      </p:sp>
      <p:pic>
        <p:nvPicPr>
          <p:cNvPr id="208" name="Google Shape;208;p24"/>
          <p:cNvPicPr preferRelativeResize="0"/>
          <p:nvPr/>
        </p:nvPicPr>
        <p:blipFill>
          <a:blip r:embed="rId3">
            <a:alphaModFix/>
          </a:blip>
          <a:stretch>
            <a:fillRect/>
          </a:stretch>
        </p:blipFill>
        <p:spPr>
          <a:xfrm>
            <a:off x="1473275" y="1076162"/>
            <a:ext cx="6197451" cy="38852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5"/>
          <p:cNvSpPr txBox="1"/>
          <p:nvPr>
            <p:ph type="title"/>
          </p:nvPr>
        </p:nvSpPr>
        <p:spPr>
          <a:xfrm>
            <a:off x="823850" y="2053000"/>
            <a:ext cx="4587000" cy="11487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ja"/>
              <a:t>トラトリトルを見てみる</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6"/>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a:t>キャラごとのコモンイベント</a:t>
            </a:r>
            <a:endParaRPr/>
          </a:p>
        </p:txBody>
      </p:sp>
      <p:sp>
        <p:nvSpPr>
          <p:cNvPr id="219" name="Google Shape;219;p26"/>
          <p:cNvSpPr txBox="1"/>
          <p:nvPr>
            <p:ph idx="1" type="body"/>
          </p:nvPr>
        </p:nvSpPr>
        <p:spPr>
          <a:xfrm>
            <a:off x="610063" y="1402300"/>
            <a:ext cx="3403200" cy="29112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ja" sz="1600"/>
              <a:t>カリナのコモンイベント</a:t>
            </a:r>
            <a:endParaRPr sz="1600"/>
          </a:p>
        </p:txBody>
      </p:sp>
      <p:pic>
        <p:nvPicPr>
          <p:cNvPr id="220" name="Google Shape;220;p26"/>
          <p:cNvPicPr preferRelativeResize="0"/>
          <p:nvPr/>
        </p:nvPicPr>
        <p:blipFill>
          <a:blip r:embed="rId3">
            <a:alphaModFix/>
          </a:blip>
          <a:stretch>
            <a:fillRect/>
          </a:stretch>
        </p:blipFill>
        <p:spPr>
          <a:xfrm>
            <a:off x="167338" y="1909295"/>
            <a:ext cx="4288624" cy="2728157"/>
          </a:xfrm>
          <a:prstGeom prst="rect">
            <a:avLst/>
          </a:prstGeom>
          <a:noFill/>
          <a:ln>
            <a:noFill/>
          </a:ln>
        </p:spPr>
      </p:pic>
      <p:sp>
        <p:nvSpPr>
          <p:cNvPr id="221" name="Google Shape;221;p26"/>
          <p:cNvSpPr txBox="1"/>
          <p:nvPr>
            <p:ph idx="2" type="body"/>
          </p:nvPr>
        </p:nvSpPr>
        <p:spPr>
          <a:xfrm>
            <a:off x="5130734" y="1402300"/>
            <a:ext cx="3403200" cy="29112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ja" sz="1600"/>
              <a:t>リシューのコモンイベント</a:t>
            </a:r>
            <a:endParaRPr sz="1600"/>
          </a:p>
        </p:txBody>
      </p:sp>
      <p:pic>
        <p:nvPicPr>
          <p:cNvPr id="222" name="Google Shape;222;p26"/>
          <p:cNvPicPr preferRelativeResize="0"/>
          <p:nvPr/>
        </p:nvPicPr>
        <p:blipFill>
          <a:blip r:embed="rId4">
            <a:alphaModFix/>
          </a:blip>
          <a:stretch>
            <a:fillRect/>
          </a:stretch>
        </p:blipFill>
        <p:spPr>
          <a:xfrm>
            <a:off x="4688037" y="1908801"/>
            <a:ext cx="4288624" cy="272913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7"/>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a:t>独自プラグインで更にわかりやすく</a:t>
            </a:r>
            <a:endParaRPr/>
          </a:p>
        </p:txBody>
      </p:sp>
      <p:sp>
        <p:nvSpPr>
          <p:cNvPr id="228" name="Google Shape;228;p27"/>
          <p:cNvSpPr txBox="1"/>
          <p:nvPr>
            <p:ph idx="1" type="body"/>
          </p:nvPr>
        </p:nvSpPr>
        <p:spPr>
          <a:xfrm>
            <a:off x="176150" y="1464250"/>
            <a:ext cx="4271100" cy="29112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ja" sz="1600"/>
              <a:t>マップのイベントを呼び出せる仕組みを構築</a:t>
            </a:r>
            <a:endParaRPr sz="1600"/>
          </a:p>
        </p:txBody>
      </p:sp>
      <p:sp>
        <p:nvSpPr>
          <p:cNvPr id="229" name="Google Shape;229;p27"/>
          <p:cNvSpPr txBox="1"/>
          <p:nvPr>
            <p:ph idx="2" type="body"/>
          </p:nvPr>
        </p:nvSpPr>
        <p:spPr>
          <a:xfrm>
            <a:off x="4665300" y="1464250"/>
            <a:ext cx="4334100" cy="29112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ja" sz="1600"/>
              <a:t>スカートめくりイベントを一つにまとめてる</a:t>
            </a:r>
            <a:endParaRPr sz="1600"/>
          </a:p>
        </p:txBody>
      </p:sp>
      <p:pic>
        <p:nvPicPr>
          <p:cNvPr id="230" name="Google Shape;230;p27"/>
          <p:cNvPicPr preferRelativeResize="0"/>
          <p:nvPr/>
        </p:nvPicPr>
        <p:blipFill>
          <a:blip r:embed="rId3">
            <a:alphaModFix/>
          </a:blip>
          <a:stretch>
            <a:fillRect/>
          </a:stretch>
        </p:blipFill>
        <p:spPr>
          <a:xfrm>
            <a:off x="176049" y="1913763"/>
            <a:ext cx="4271225" cy="3065374"/>
          </a:xfrm>
          <a:prstGeom prst="rect">
            <a:avLst/>
          </a:prstGeom>
          <a:noFill/>
          <a:ln>
            <a:noFill/>
          </a:ln>
        </p:spPr>
      </p:pic>
      <p:pic>
        <p:nvPicPr>
          <p:cNvPr id="231" name="Google Shape;231;p27"/>
          <p:cNvPicPr preferRelativeResize="0"/>
          <p:nvPr/>
        </p:nvPicPr>
        <p:blipFill>
          <a:blip r:embed="rId4">
            <a:alphaModFix/>
          </a:blip>
          <a:stretch>
            <a:fillRect/>
          </a:stretch>
        </p:blipFill>
        <p:spPr>
          <a:xfrm>
            <a:off x="4665345" y="1896500"/>
            <a:ext cx="4334013" cy="30998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8"/>
          <p:cNvSpPr txBox="1"/>
          <p:nvPr>
            <p:ph type="title"/>
          </p:nvPr>
        </p:nvSpPr>
        <p:spPr>
          <a:xfrm>
            <a:off x="823850" y="2053000"/>
            <a:ext cx="4587000" cy="11487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ja"/>
              <a:t>力技は最後の手段！</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9"/>
          <p:cNvSpPr txBox="1"/>
          <p:nvPr>
            <p:ph type="title"/>
          </p:nvPr>
        </p:nvSpPr>
        <p:spPr>
          <a:xfrm>
            <a:off x="823850" y="2053000"/>
            <a:ext cx="4587000" cy="11487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ja"/>
              <a:t>簡単にいってくれるがな…</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0"/>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a:t>ということでツールを作りました</a:t>
            </a:r>
            <a:endParaRPr/>
          </a:p>
        </p:txBody>
      </p:sp>
      <p:sp>
        <p:nvSpPr>
          <p:cNvPr id="247" name="Google Shape;247;p30"/>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1200"/>
              </a:spcAft>
              <a:buNone/>
            </a:pPr>
            <a:r>
              <a:t/>
            </a:r>
            <a:endParaRPr/>
          </a:p>
        </p:txBody>
      </p:sp>
      <p:pic>
        <p:nvPicPr>
          <p:cNvPr id="248" name="Google Shape;248;p30"/>
          <p:cNvPicPr preferRelativeResize="0"/>
          <p:nvPr/>
        </p:nvPicPr>
        <p:blipFill>
          <a:blip r:embed="rId3">
            <a:alphaModFix/>
          </a:blip>
          <a:stretch>
            <a:fillRect/>
          </a:stretch>
        </p:blipFill>
        <p:spPr>
          <a:xfrm>
            <a:off x="1638300" y="1337600"/>
            <a:ext cx="5867400" cy="33623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1"/>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a:t>CallMapEvent プラグイン</a:t>
            </a:r>
            <a:endParaRPr/>
          </a:p>
        </p:txBody>
      </p:sp>
      <p:sp>
        <p:nvSpPr>
          <p:cNvPr id="254" name="Google Shape;254;p31"/>
          <p:cNvSpPr txBox="1"/>
          <p:nvPr>
            <p:ph idx="1" type="body"/>
          </p:nvPr>
        </p:nvSpPr>
        <p:spPr>
          <a:xfrm>
            <a:off x="1297500" y="1567550"/>
            <a:ext cx="34032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55" name="Google Shape;255;p31"/>
          <p:cNvPicPr preferRelativeResize="0"/>
          <p:nvPr/>
        </p:nvPicPr>
        <p:blipFill>
          <a:blip r:embed="rId3">
            <a:alphaModFix/>
          </a:blip>
          <a:stretch>
            <a:fillRect/>
          </a:stretch>
        </p:blipFill>
        <p:spPr>
          <a:xfrm>
            <a:off x="37675" y="1625238"/>
            <a:ext cx="4547974" cy="2787074"/>
          </a:xfrm>
          <a:prstGeom prst="rect">
            <a:avLst/>
          </a:prstGeom>
          <a:noFill/>
          <a:ln>
            <a:noFill/>
          </a:ln>
        </p:spPr>
      </p:pic>
      <p:sp>
        <p:nvSpPr>
          <p:cNvPr id="256" name="Google Shape;256;p31"/>
          <p:cNvSpPr txBox="1"/>
          <p:nvPr>
            <p:ph idx="2" type="body"/>
          </p:nvPr>
        </p:nvSpPr>
        <p:spPr>
          <a:xfrm>
            <a:off x="4933221" y="1567550"/>
            <a:ext cx="34032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57" name="Google Shape;257;p31"/>
          <p:cNvPicPr preferRelativeResize="0"/>
          <p:nvPr/>
        </p:nvPicPr>
        <p:blipFill>
          <a:blip r:embed="rId4">
            <a:alphaModFix/>
          </a:blip>
          <a:stretch>
            <a:fillRect/>
          </a:stretch>
        </p:blipFill>
        <p:spPr>
          <a:xfrm>
            <a:off x="4763288" y="1594736"/>
            <a:ext cx="4138125" cy="284807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2"/>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a:t>CallMapEvent プラグイン</a:t>
            </a:r>
            <a:endParaRPr/>
          </a:p>
        </p:txBody>
      </p:sp>
      <p:sp>
        <p:nvSpPr>
          <p:cNvPr id="263" name="Google Shape;263;p32"/>
          <p:cNvSpPr txBox="1"/>
          <p:nvPr>
            <p:ph idx="1" type="body"/>
          </p:nvPr>
        </p:nvSpPr>
        <p:spPr>
          <a:xfrm>
            <a:off x="1297500" y="1567550"/>
            <a:ext cx="34032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64" name="Google Shape;264;p32"/>
          <p:cNvSpPr txBox="1"/>
          <p:nvPr>
            <p:ph idx="2" type="body"/>
          </p:nvPr>
        </p:nvSpPr>
        <p:spPr>
          <a:xfrm>
            <a:off x="4933221" y="1567550"/>
            <a:ext cx="34032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65" name="Google Shape;265;p32"/>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3"/>
          <p:cNvSpPr txBox="1"/>
          <p:nvPr>
            <p:ph idx="1" type="body"/>
          </p:nvPr>
        </p:nvSpPr>
        <p:spPr>
          <a:xfrm>
            <a:off x="1297500" y="1567550"/>
            <a:ext cx="34032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71" name="Google Shape;271;p33"/>
          <p:cNvSpPr txBox="1"/>
          <p:nvPr>
            <p:ph idx="2" type="body"/>
          </p:nvPr>
        </p:nvSpPr>
        <p:spPr>
          <a:xfrm>
            <a:off x="4933221" y="1567550"/>
            <a:ext cx="34032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72" name="Google Shape;272;p33"/>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